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5"/>
  </p:notesMasterIdLst>
  <p:handoutMasterIdLst>
    <p:handoutMasterId r:id="rId16"/>
  </p:handoutMasterIdLst>
  <p:sldIdLst>
    <p:sldId id="256" r:id="rId5"/>
    <p:sldId id="257" r:id="rId6"/>
    <p:sldId id="258" r:id="rId7"/>
    <p:sldId id="265" r:id="rId8"/>
    <p:sldId id="259" r:id="rId9"/>
    <p:sldId id="260" r:id="rId10"/>
    <p:sldId id="261" r:id="rId11"/>
    <p:sldId id="262" r:id="rId12"/>
    <p:sldId id="263" r:id="rId13"/>
    <p:sldId id="264" r:id="rId14"/>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977" autoAdjust="0"/>
  </p:normalViewPr>
  <p:slideViewPr>
    <p:cSldViewPr snapToGrid="0">
      <p:cViewPr varScale="1">
        <p:scale>
          <a:sx n="53" d="100"/>
          <a:sy n="53" d="100"/>
        </p:scale>
        <p:origin x="1416" y="10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11-3-2020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15BD-C251-4361-9924-1908F6DB658F}" type="datetimeFigureOut">
              <a:rPr lang="nl-NL" smtClean="0"/>
              <a:t>11-3-2020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9CD5-9F55-41D3-AAEF-D83B10146795}" type="slidenum">
              <a:rPr lang="nl-NL" smtClean="0"/>
              <a:t>‹nr.›</a:t>
            </a:fld>
            <a:endParaRPr lang="nl-NL"/>
          </a:p>
        </p:txBody>
      </p:sp>
    </p:spTree>
    <p:extLst>
      <p:ext uri="{BB962C8B-B14F-4D97-AF65-F5344CB8AC3E}">
        <p14:creationId xmlns:p14="http://schemas.microsoft.com/office/powerpoint/2010/main" val="156264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smtClean="0"/>
          </a:p>
          <a:p>
            <a:r>
              <a:rPr lang="nl-NL" b="1" dirty="0" smtClean="0"/>
              <a:t>Authenticiteit</a:t>
            </a:r>
            <a:r>
              <a:rPr lang="nl-NL" dirty="0" smtClean="0"/>
              <a:t>. Simpelweg: wees wie je echt bent. Het is makkelijk om je aan je merkwaarden te houden als die ook echt passen bij wie je bent als bedrijf. Alleen dan doe je de dingen die daarbij horen. breed gedragen binnen het  bedrijf doelen juist nastreven.  </a:t>
            </a:r>
          </a:p>
          <a:p>
            <a:r>
              <a:rPr lang="nl-NL" b="1" dirty="0" smtClean="0"/>
              <a:t>Consistentie.</a:t>
            </a:r>
            <a:r>
              <a:rPr lang="nl-NL" dirty="0" smtClean="0"/>
              <a:t> Klanten willen graag op je kunnen rekenen. Ze hebben een bepaalde consistentie nodig om trouw te blijven aan je merk: consistentie in de kwaliteit van je product, of in de service die je verleent. Blijf daarin altijd stabiel.</a:t>
            </a:r>
          </a:p>
          <a:p>
            <a:r>
              <a:rPr lang="nl-NL" b="1" dirty="0" smtClean="0"/>
              <a:t>Flexibiliteit</a:t>
            </a:r>
            <a:r>
              <a:rPr lang="nl-NL" dirty="0" smtClean="0"/>
              <a:t>. Hoewel je consistent moet zijn in je dienstverlening, kun je niet steeds met dezelfde slogans adverteren. Zelfs de grote merken uit mijn eerdere voorbeelden doen dat niet. Wees flexibel in de manier waarop je jezelf naar buiten brengt. Uit je merkwaarden op een manier die past bij de tijd en veranderende markteisen.</a:t>
            </a:r>
          </a:p>
          <a:p>
            <a:r>
              <a:rPr lang="nl-NL" b="1" dirty="0" smtClean="0"/>
              <a:t>Diepgang</a:t>
            </a:r>
            <a:r>
              <a:rPr lang="nl-NL" dirty="0" smtClean="0"/>
              <a:t>. Als bedrijf doe je meer dan alleen maar producten of diensten verkopen. Je moet weten waarom je daarmee begonnen bent. Waarom doe ik dit!</a:t>
            </a:r>
            <a:endParaRPr lang="nl-NL" u="sng" dirty="0" smtClean="0"/>
          </a:p>
          <a:p>
            <a:r>
              <a:rPr lang="nl-NL" b="1" dirty="0" smtClean="0"/>
              <a:t>Klantkennis</a:t>
            </a:r>
            <a:r>
              <a:rPr lang="nl-NL" dirty="0" smtClean="0"/>
              <a:t>. Om te zorgen dat je positionering niet alleen maar bestaat, maar ook effectief is, moet je je klanten kennen. Waar jouw merkwaarden en de interesses van klanten overlappen, zit immers de winst. Zowel voor jou als voor je klant. Je klant krijgt immers ook van jou waar hij of zij om vraagt. En omdat je relevant bent voor je klant, voelt die zich eerder aangetrokken tot jouw merk – en gunt hij jou zijn klandizie.</a:t>
            </a:r>
          </a:p>
          <a:p>
            <a:endParaRPr lang="nl-NL" dirty="0" smtClean="0"/>
          </a:p>
          <a:p>
            <a:r>
              <a:rPr lang="nl-NL" b="1" dirty="0" smtClean="0"/>
              <a:t>Klanten kopen van bedrijven waarmee ze zichzelf identificeren. Waarbij ze een gevoel krijgen. Die gunnen ze hun klandizie.</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5</a:t>
            </a:fld>
            <a:endParaRPr lang="nl-NL"/>
          </a:p>
        </p:txBody>
      </p:sp>
    </p:spTree>
    <p:extLst>
      <p:ext uri="{BB962C8B-B14F-4D97-AF65-F5344CB8AC3E}">
        <p14:creationId xmlns:p14="http://schemas.microsoft.com/office/powerpoint/2010/main" val="402015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Zakelijke storytelling is gericht op interactie in een zakelijke setting. Je wilt de klant bereiken op een emotioneel niveau. Als je jouw verhaal goed vertelt, dan brengt dat een bedrijf tot leven. Mensen willen daar deel van uitmaken.</a:t>
            </a:r>
          </a:p>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6</a:t>
            </a:fld>
            <a:endParaRPr lang="nl-NL"/>
          </a:p>
        </p:txBody>
      </p:sp>
    </p:spTree>
    <p:extLst>
      <p:ext uri="{BB962C8B-B14F-4D97-AF65-F5344CB8AC3E}">
        <p14:creationId xmlns:p14="http://schemas.microsoft.com/office/powerpoint/2010/main" val="216694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7</a:t>
            </a:fld>
            <a:endParaRPr lang="nl-NL"/>
          </a:p>
        </p:txBody>
      </p:sp>
    </p:spTree>
    <p:extLst>
      <p:ext uri="{BB962C8B-B14F-4D97-AF65-F5344CB8AC3E}">
        <p14:creationId xmlns:p14="http://schemas.microsoft.com/office/powerpoint/2010/main" val="227282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Wederkerigheid</a:t>
            </a:r>
            <a:r>
              <a:rPr lang="nl-NL" dirty="0" smtClean="0"/>
              <a:t>: Als ik iets voor jou doe, voel je je geroepen om iets terug te doen.</a:t>
            </a:r>
          </a:p>
          <a:p>
            <a:r>
              <a:rPr lang="nl-NL" b="1" dirty="0" smtClean="0"/>
              <a:t>Consistentie</a:t>
            </a:r>
            <a:r>
              <a:rPr lang="nl-NL" dirty="0" smtClean="0"/>
              <a:t>: Dingen die mensen eerder hebben gedaan of gezegd hebben voelen vertrouwd en hieraan wil men graag vasthouden. Het gaat om commitment aan het eigen gedrag.</a:t>
            </a:r>
          </a:p>
          <a:p>
            <a:r>
              <a:rPr lang="nl-NL" b="1" dirty="0" smtClean="0"/>
              <a:t>Het sociale bewijs</a:t>
            </a:r>
            <a:r>
              <a:rPr lang="nl-NL" dirty="0" smtClean="0"/>
              <a:t>: Mensen kijken altijd naar wat anderen doen (</a:t>
            </a:r>
            <a:r>
              <a:rPr lang="nl-NL" dirty="0" err="1" smtClean="0"/>
              <a:t>peers</a:t>
            </a:r>
            <a:r>
              <a:rPr lang="nl-NL" dirty="0" smtClean="0"/>
              <a:t>, referenties) en op mede op basis daarvan stemmen ze in of geven ze geld uit.</a:t>
            </a:r>
          </a:p>
          <a:p>
            <a:r>
              <a:rPr lang="nl-NL" b="1" dirty="0" smtClean="0"/>
              <a:t>Sympathie</a:t>
            </a:r>
            <a:r>
              <a:rPr lang="nl-NL" dirty="0" smtClean="0"/>
              <a:t>: Tegen mensen die we aardig vinden zeggen we graag ja.</a:t>
            </a:r>
          </a:p>
          <a:p>
            <a:r>
              <a:rPr lang="nl-NL" b="1" dirty="0" smtClean="0"/>
              <a:t>Autoriteit</a:t>
            </a:r>
            <a:r>
              <a:rPr lang="nl-NL" dirty="0" smtClean="0"/>
              <a:t>: Mensen zijn volgzaam aan autoriteit, iemand met veel zeggingskracht.</a:t>
            </a:r>
          </a:p>
          <a:p>
            <a:r>
              <a:rPr lang="nl-NL" b="1" dirty="0" smtClean="0"/>
              <a:t>Schaarste</a:t>
            </a:r>
            <a:r>
              <a:rPr lang="nl-NL" dirty="0" smtClean="0"/>
              <a:t>: Dingen lijken waardevoller als ze schaars zijn.</a:t>
            </a:r>
          </a:p>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8</a:t>
            </a:fld>
            <a:endParaRPr lang="nl-NL"/>
          </a:p>
        </p:txBody>
      </p:sp>
    </p:spTree>
    <p:extLst>
      <p:ext uri="{BB962C8B-B14F-4D97-AF65-F5344CB8AC3E}">
        <p14:creationId xmlns:p14="http://schemas.microsoft.com/office/powerpoint/2010/main" val="13675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bvdzQ7uVPc" TargetMode="External"/><Relationship Id="rId2" Type="http://schemas.openxmlformats.org/officeDocument/2006/relationships/hyperlink" Target="https://www.youtube.com/watch?v=AHomJgWq0x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JKIAOZZrit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PgBVDqFqN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014008"/>
          </a:xfrm>
        </p:spPr>
        <p:txBody>
          <a:bodyPr/>
          <a:lstStyle/>
          <a:p>
            <a:r>
              <a:rPr lang="nl-NL" dirty="0" smtClean="0"/>
              <a:t>Woensdag 11 maart</a:t>
            </a:r>
            <a:br>
              <a:rPr lang="nl-NL" dirty="0" smtClean="0"/>
            </a:br>
            <a:r>
              <a:rPr lang="nl-NL" sz="800" dirty="0" smtClean="0"/>
              <a:t>-</a:t>
            </a:r>
            <a:r>
              <a:rPr lang="nl-NL" dirty="0" smtClean="0"/>
              <a:t/>
            </a:r>
            <a:br>
              <a:rPr lang="nl-NL" dirty="0" smtClean="0"/>
            </a:br>
            <a:r>
              <a:rPr lang="nl-NL" b="1" i="1" dirty="0" smtClean="0"/>
              <a:t>Engagement en branding</a:t>
            </a:r>
            <a:endParaRPr lang="nl-NL" b="1" i="1" dirty="0"/>
          </a:p>
        </p:txBody>
      </p:sp>
      <p:pic>
        <p:nvPicPr>
          <p:cNvPr id="1028" name="Picture 4" descr="Afbeeldingsresultaat voor nespres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572501"/>
            <a:ext cx="2476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nespresso memb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400" y="4186989"/>
            <a:ext cx="2789199" cy="235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739140" y="1631093"/>
            <a:ext cx="11452860" cy="4266788"/>
          </a:xfrm>
        </p:spPr>
        <p:txBody>
          <a:bodyPr>
            <a:normAutofit/>
          </a:bodyPr>
          <a:lstStyle/>
          <a:p>
            <a:pPr marL="514350" indent="-514350">
              <a:buFont typeface="+mj-lt"/>
              <a:buAutoNum type="arabicPeriod"/>
            </a:pPr>
            <a:r>
              <a:rPr lang="nl-NL" dirty="0" smtClean="0"/>
              <a:t>Onderzoek hoe een bedrijf online zijn community opbouwt. En hoe hij de Pyramide van Engagement inzet</a:t>
            </a:r>
          </a:p>
          <a:p>
            <a:pPr marL="514350" indent="-514350">
              <a:buFont typeface="+mj-lt"/>
              <a:buAutoNum type="arabicPeriod"/>
            </a:pPr>
            <a:r>
              <a:rPr lang="nl-NL" dirty="0" smtClean="0"/>
              <a:t>Onderzoek branding reclame video’s</a:t>
            </a:r>
            <a:r>
              <a:rPr lang="nl-NL" dirty="0" smtClean="0">
                <a:sym typeface="Wingdings" panose="05000000000000000000" pitchFamily="2" charset="2"/>
              </a:rPr>
              <a:t> Hoe spelen zij in op de klant</a:t>
            </a:r>
          </a:p>
          <a:p>
            <a:pPr marL="0" indent="0">
              <a:buNone/>
            </a:pPr>
            <a:endParaRPr lang="nl-NL" dirty="0">
              <a:sym typeface="Wingdings" panose="05000000000000000000" pitchFamily="2" charset="2"/>
            </a:endParaRPr>
          </a:p>
          <a:p>
            <a:pPr marL="0" indent="0">
              <a:buNone/>
            </a:pPr>
            <a:r>
              <a:rPr lang="nl-NL" dirty="0" smtClean="0"/>
              <a:t>Voorbeeld ASR: </a:t>
            </a:r>
          </a:p>
          <a:p>
            <a:pPr marL="0" indent="0">
              <a:buNone/>
            </a:pPr>
            <a:r>
              <a:rPr lang="nl-NL" dirty="0">
                <a:hlinkClick r:id="rId2"/>
              </a:rPr>
              <a:t>https://</a:t>
            </a:r>
            <a:r>
              <a:rPr lang="nl-NL" dirty="0" smtClean="0">
                <a:hlinkClick r:id="rId2"/>
              </a:rPr>
              <a:t>www.youtube.com/watch?v=AHomJgWq0xw</a:t>
            </a:r>
            <a:endParaRPr lang="nl-NL" dirty="0" smtClean="0"/>
          </a:p>
          <a:p>
            <a:pPr marL="0" indent="0">
              <a:buNone/>
            </a:pPr>
            <a:r>
              <a:rPr lang="nl-NL" dirty="0"/>
              <a:t>Voorbeeld Volvo:</a:t>
            </a:r>
            <a:br>
              <a:rPr lang="nl-NL" dirty="0"/>
            </a:br>
            <a:r>
              <a:rPr lang="nl-NL" dirty="0">
                <a:hlinkClick r:id="rId3"/>
              </a:rPr>
              <a:t>https://</a:t>
            </a:r>
            <a:r>
              <a:rPr lang="nl-NL" dirty="0" smtClean="0">
                <a:hlinkClick r:id="rId3"/>
              </a:rPr>
              <a:t>www.youtube.com/watch?v=cbvdzQ7uVPc</a:t>
            </a:r>
            <a:r>
              <a:rPr lang="nl-NL" dirty="0"/>
              <a:t> </a:t>
            </a:r>
          </a:p>
        </p:txBody>
      </p:sp>
      <p:sp>
        <p:nvSpPr>
          <p:cNvPr id="7" name="Titel 1"/>
          <p:cNvSpPr>
            <a:spLocks noGrp="1"/>
          </p:cNvSpPr>
          <p:nvPr>
            <p:ph type="title"/>
          </p:nvPr>
        </p:nvSpPr>
        <p:spPr>
          <a:xfrm>
            <a:off x="739140" y="584116"/>
            <a:ext cx="6645424" cy="648072"/>
          </a:xfrm>
        </p:spPr>
        <p:txBody>
          <a:bodyPr/>
          <a:lstStyle/>
          <a:p>
            <a:r>
              <a:rPr lang="nl-NL" dirty="0" smtClean="0"/>
              <a:t>Onderzoeksopdracht</a:t>
            </a:r>
            <a:endParaRPr lang="nl-NL" dirty="0"/>
          </a:p>
        </p:txBody>
      </p:sp>
    </p:spTree>
    <p:extLst>
      <p:ext uri="{BB962C8B-B14F-4D97-AF65-F5344CB8AC3E}">
        <p14:creationId xmlns:p14="http://schemas.microsoft.com/office/powerpoint/2010/main" val="78521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Leerdoelen</a:t>
            </a:r>
            <a:endParaRPr lang="nl-NL" dirty="0"/>
          </a:p>
        </p:txBody>
      </p:sp>
      <p:sp>
        <p:nvSpPr>
          <p:cNvPr id="4" name="Tijdelijke aanduiding voor inhoud 2"/>
          <p:cNvSpPr>
            <a:spLocks noGrp="1"/>
          </p:cNvSpPr>
          <p:nvPr>
            <p:ph idx="1"/>
          </p:nvPr>
        </p:nvSpPr>
        <p:spPr>
          <a:xfrm>
            <a:off x="838199" y="1690688"/>
            <a:ext cx="10968789" cy="4929411"/>
          </a:xfrm>
        </p:spPr>
        <p:txBody>
          <a:bodyPr>
            <a:normAutofit/>
          </a:bodyPr>
          <a:lstStyle/>
          <a:p>
            <a:r>
              <a:rPr lang="nl-NL" dirty="0" smtClean="0"/>
              <a:t>De student weet wat succesvol branding is en onderzoeken dit.</a:t>
            </a:r>
          </a:p>
          <a:p>
            <a:r>
              <a:rPr lang="nl-NL" dirty="0" smtClean="0"/>
              <a:t>De student weet wat zakelijke storytelling is.</a:t>
            </a:r>
          </a:p>
          <a:p>
            <a:r>
              <a:rPr lang="nl-NL" dirty="0" smtClean="0"/>
              <a:t>De student weet wat Engagement is volgens de Pyramide van </a:t>
            </a:r>
            <a:r>
              <a:rPr lang="nl-NL" dirty="0" err="1" smtClean="0"/>
              <a:t>Rosenblatt</a:t>
            </a:r>
            <a:r>
              <a:rPr lang="nl-NL" dirty="0" smtClean="0"/>
              <a:t>.</a:t>
            </a:r>
          </a:p>
          <a:p>
            <a:r>
              <a:rPr lang="nl-NL" dirty="0" smtClean="0"/>
              <a:t>De student weet hoe de verschuiving plaats vindt van online naar offline engagement .</a:t>
            </a:r>
          </a:p>
          <a:p>
            <a:r>
              <a:rPr lang="nl-NL" dirty="0" smtClean="0"/>
              <a:t>De student weet de Beïnvloedingstechnieken </a:t>
            </a:r>
            <a:r>
              <a:rPr lang="nl-NL" dirty="0"/>
              <a:t>van </a:t>
            </a:r>
            <a:r>
              <a:rPr lang="nl-NL" dirty="0" err="1"/>
              <a:t>Cialdini</a:t>
            </a:r>
            <a:r>
              <a:rPr lang="nl-NL" dirty="0"/>
              <a:t>. </a:t>
            </a:r>
            <a:endParaRPr lang="nl-NL" dirty="0" smtClean="0"/>
          </a:p>
          <a:p>
            <a:endParaRPr lang="nl-NL" dirty="0" smtClean="0"/>
          </a:p>
          <a:p>
            <a:endParaRPr lang="nl-NL" dirty="0"/>
          </a:p>
        </p:txBody>
      </p:sp>
    </p:spTree>
    <p:extLst>
      <p:ext uri="{BB962C8B-B14F-4D97-AF65-F5344CB8AC3E}">
        <p14:creationId xmlns:p14="http://schemas.microsoft.com/office/powerpoint/2010/main" val="19114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368" y="316999"/>
            <a:ext cx="10515600" cy="1325563"/>
          </a:xfrm>
        </p:spPr>
        <p:txBody>
          <a:bodyPr/>
          <a:lstStyle/>
          <a:p>
            <a:r>
              <a:rPr lang="nl-NL" dirty="0" smtClean="0"/>
              <a:t>Branding</a:t>
            </a:r>
            <a:endParaRPr lang="nl-NL" dirty="0"/>
          </a:p>
        </p:txBody>
      </p:sp>
      <p:pic>
        <p:nvPicPr>
          <p:cNvPr id="5" name="JKIAOZZritk"/>
          <p:cNvPicPr>
            <a:picLocks noRot="1" noChangeAspect="1"/>
          </p:cNvPicPr>
          <p:nvPr>
            <a:videoFile r:link="rId1"/>
          </p:nvPr>
        </p:nvPicPr>
        <p:blipFill>
          <a:blip r:embed="rId3"/>
          <a:stretch>
            <a:fillRect/>
          </a:stretch>
        </p:blipFill>
        <p:spPr>
          <a:xfrm>
            <a:off x="2103557" y="1471872"/>
            <a:ext cx="8113221" cy="4563686"/>
          </a:xfrm>
          <a:prstGeom prst="rect">
            <a:avLst/>
          </a:prstGeom>
        </p:spPr>
      </p:pic>
    </p:spTree>
    <p:extLst>
      <p:ext uri="{BB962C8B-B14F-4D97-AF65-F5344CB8AC3E}">
        <p14:creationId xmlns:p14="http://schemas.microsoft.com/office/powerpoint/2010/main" val="49940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2277421" y="1693673"/>
            <a:ext cx="7951481" cy="4176712"/>
          </a:xfrm>
          <a:prstGeom prst="rect">
            <a:avLst/>
          </a:prstGeom>
        </p:spPr>
      </p:pic>
      <p:sp>
        <p:nvSpPr>
          <p:cNvPr id="2" name="Titel 1"/>
          <p:cNvSpPr>
            <a:spLocks noGrp="1"/>
          </p:cNvSpPr>
          <p:nvPr>
            <p:ph type="title"/>
          </p:nvPr>
        </p:nvSpPr>
        <p:spPr>
          <a:xfrm>
            <a:off x="995362" y="368110"/>
            <a:ext cx="10515600" cy="1325563"/>
          </a:xfrm>
        </p:spPr>
        <p:txBody>
          <a:bodyPr/>
          <a:lstStyle/>
          <a:p>
            <a:r>
              <a:rPr lang="nl-NL" smtClean="0"/>
              <a:t>Branding </a:t>
            </a:r>
            <a:r>
              <a:rPr lang="nl-NL" dirty="0" smtClean="0"/>
              <a:t>– WIJ ZIJN TILBURG</a:t>
            </a:r>
            <a:endParaRPr lang="nl-NL" dirty="0"/>
          </a:p>
        </p:txBody>
      </p:sp>
      <p:pic>
        <p:nvPicPr>
          <p:cNvPr id="3" name="Afbeelding 2"/>
          <p:cNvPicPr>
            <a:picLocks noChangeAspect="1"/>
          </p:cNvPicPr>
          <p:nvPr/>
        </p:nvPicPr>
        <p:blipFill>
          <a:blip r:embed="rId3"/>
          <a:stretch>
            <a:fillRect/>
          </a:stretch>
        </p:blipFill>
        <p:spPr>
          <a:xfrm>
            <a:off x="5753100" y="1804736"/>
            <a:ext cx="5905500" cy="3457826"/>
          </a:xfrm>
          <a:prstGeom prst="rect">
            <a:avLst/>
          </a:prstGeom>
        </p:spPr>
      </p:pic>
      <p:pic>
        <p:nvPicPr>
          <p:cNvPr id="4" name="Afbeelding 3"/>
          <p:cNvPicPr>
            <a:picLocks noChangeAspect="1"/>
          </p:cNvPicPr>
          <p:nvPr/>
        </p:nvPicPr>
        <p:blipFill>
          <a:blip r:embed="rId4"/>
          <a:stretch>
            <a:fillRect/>
          </a:stretch>
        </p:blipFill>
        <p:spPr>
          <a:xfrm>
            <a:off x="2587625" y="3905189"/>
            <a:ext cx="7331075" cy="2141598"/>
          </a:xfrm>
          <a:prstGeom prst="rect">
            <a:avLst/>
          </a:prstGeom>
        </p:spPr>
      </p:pic>
      <p:pic>
        <p:nvPicPr>
          <p:cNvPr id="2052" name="Picture 4" descr="Afbeeldingsresultaat voor &quot;wij zijn tilbur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850" y="345090"/>
            <a:ext cx="13716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2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368" y="316999"/>
            <a:ext cx="10515600" cy="1325563"/>
          </a:xfrm>
        </p:spPr>
        <p:txBody>
          <a:bodyPr/>
          <a:lstStyle/>
          <a:p>
            <a:r>
              <a:rPr lang="nl-NL" dirty="0" smtClean="0"/>
              <a:t>Wat maakt branding succesvol?</a:t>
            </a:r>
            <a:endParaRPr lang="nl-NL" dirty="0"/>
          </a:p>
        </p:txBody>
      </p:sp>
      <p:sp>
        <p:nvSpPr>
          <p:cNvPr id="4" name="Tijdelijke aanduiding voor inhoud 2"/>
          <p:cNvSpPr>
            <a:spLocks noGrp="1"/>
          </p:cNvSpPr>
          <p:nvPr>
            <p:ph idx="1"/>
          </p:nvPr>
        </p:nvSpPr>
        <p:spPr>
          <a:xfrm>
            <a:off x="971599" y="1196752"/>
            <a:ext cx="10835389" cy="4929411"/>
          </a:xfrm>
        </p:spPr>
        <p:txBody>
          <a:bodyPr>
            <a:normAutofit/>
          </a:bodyPr>
          <a:lstStyle/>
          <a:p>
            <a:endParaRPr lang="nl-NL" b="1" dirty="0" smtClean="0"/>
          </a:p>
          <a:p>
            <a:r>
              <a:rPr lang="nl-NL" b="1" dirty="0" smtClean="0"/>
              <a:t>Authenticiteit</a:t>
            </a:r>
            <a:r>
              <a:rPr lang="nl-NL" dirty="0"/>
              <a:t>. </a:t>
            </a:r>
            <a:endParaRPr lang="nl-NL" dirty="0" smtClean="0"/>
          </a:p>
          <a:p>
            <a:r>
              <a:rPr lang="nl-NL" b="1" dirty="0" smtClean="0"/>
              <a:t>Consistentie</a:t>
            </a:r>
            <a:r>
              <a:rPr lang="nl-NL" b="1" dirty="0"/>
              <a:t>.</a:t>
            </a:r>
            <a:r>
              <a:rPr lang="nl-NL" dirty="0"/>
              <a:t> </a:t>
            </a:r>
            <a:endParaRPr lang="nl-NL" dirty="0" smtClean="0"/>
          </a:p>
          <a:p>
            <a:r>
              <a:rPr lang="nl-NL" b="1" dirty="0" smtClean="0"/>
              <a:t>Flexibiliteit</a:t>
            </a:r>
            <a:r>
              <a:rPr lang="nl-NL" dirty="0"/>
              <a:t>. </a:t>
            </a:r>
            <a:endParaRPr lang="nl-NL" dirty="0" smtClean="0"/>
          </a:p>
          <a:p>
            <a:r>
              <a:rPr lang="nl-NL" b="1" dirty="0" smtClean="0"/>
              <a:t>Diepgang</a:t>
            </a:r>
            <a:r>
              <a:rPr lang="nl-NL" dirty="0"/>
              <a:t>. </a:t>
            </a:r>
            <a:endParaRPr lang="nl-NL" dirty="0" smtClean="0"/>
          </a:p>
          <a:p>
            <a:r>
              <a:rPr lang="nl-NL" b="1" dirty="0" smtClean="0"/>
              <a:t>Klantkennis</a:t>
            </a:r>
            <a:r>
              <a:rPr lang="nl-NL" dirty="0"/>
              <a:t>. </a:t>
            </a:r>
          </a:p>
          <a:p>
            <a:pPr marL="0" indent="0">
              <a:buNone/>
            </a:pPr>
            <a:endParaRPr lang="nl-NL" dirty="0" smtClean="0"/>
          </a:p>
          <a:p>
            <a:pPr marL="0" indent="0">
              <a:buNone/>
            </a:pPr>
            <a:r>
              <a:rPr lang="nl-NL" dirty="0" smtClean="0"/>
              <a:t>Klanten </a:t>
            </a:r>
            <a:r>
              <a:rPr lang="nl-NL" dirty="0"/>
              <a:t>kopen van bedrijven waarmee ze zichzelf identificeren. Waarbij ze een gevoel krijgen. Die gunnen ze hun klandizie.</a:t>
            </a:r>
          </a:p>
          <a:p>
            <a:endParaRPr lang="nl-NL" dirty="0"/>
          </a:p>
        </p:txBody>
      </p:sp>
    </p:spTree>
    <p:extLst>
      <p:ext uri="{BB962C8B-B14F-4D97-AF65-F5344CB8AC3E}">
        <p14:creationId xmlns:p14="http://schemas.microsoft.com/office/powerpoint/2010/main" val="1641929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368" y="316999"/>
            <a:ext cx="10515600" cy="1325563"/>
          </a:xfrm>
        </p:spPr>
        <p:txBody>
          <a:bodyPr/>
          <a:lstStyle/>
          <a:p>
            <a:r>
              <a:rPr lang="nl-NL" dirty="0" smtClean="0"/>
              <a:t>Zakelijke storytelling</a:t>
            </a:r>
            <a:endParaRPr lang="nl-NL" dirty="0"/>
          </a:p>
        </p:txBody>
      </p:sp>
      <p:pic>
        <p:nvPicPr>
          <p:cNvPr id="5" name="6PgBVDqFqNg"/>
          <p:cNvPicPr>
            <a:picLocks noRot="1" noChangeAspect="1"/>
          </p:cNvPicPr>
          <p:nvPr>
            <a:videoFile r:link="rId1"/>
          </p:nvPr>
        </p:nvPicPr>
        <p:blipFill>
          <a:blip r:embed="rId4"/>
          <a:stretch>
            <a:fillRect/>
          </a:stretch>
        </p:blipFill>
        <p:spPr>
          <a:xfrm>
            <a:off x="2099796" y="1442358"/>
            <a:ext cx="8120743" cy="4567918"/>
          </a:xfrm>
          <a:prstGeom prst="rect">
            <a:avLst/>
          </a:prstGeom>
        </p:spPr>
      </p:pic>
    </p:spTree>
    <p:extLst>
      <p:ext uri="{BB962C8B-B14F-4D97-AF65-F5344CB8AC3E}">
        <p14:creationId xmlns:p14="http://schemas.microsoft.com/office/powerpoint/2010/main" val="1237961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368" y="316999"/>
            <a:ext cx="10515600" cy="1325563"/>
          </a:xfrm>
        </p:spPr>
        <p:txBody>
          <a:bodyPr/>
          <a:lstStyle/>
          <a:p>
            <a:r>
              <a:rPr lang="nl-NL" dirty="0" smtClean="0"/>
              <a:t>Online engagement</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4282" y="1642562"/>
            <a:ext cx="6673686" cy="4396748"/>
          </a:xfrm>
        </p:spPr>
      </p:pic>
      <p:sp>
        <p:nvSpPr>
          <p:cNvPr id="3" name="Rechthoek 2"/>
          <p:cNvSpPr/>
          <p:nvPr/>
        </p:nvSpPr>
        <p:spPr>
          <a:xfrm>
            <a:off x="902368" y="1457896"/>
            <a:ext cx="6173485" cy="369332"/>
          </a:xfrm>
          <a:prstGeom prst="rect">
            <a:avLst/>
          </a:prstGeom>
        </p:spPr>
        <p:txBody>
          <a:bodyPr wrap="none">
            <a:spAutoFit/>
          </a:bodyPr>
          <a:lstStyle/>
          <a:p>
            <a:r>
              <a:rPr lang="nl-NL" i="1" dirty="0"/>
              <a:t>Pyramide van </a:t>
            </a:r>
            <a:r>
              <a:rPr lang="nl-NL" i="1" dirty="0" smtClean="0"/>
              <a:t>Engagement van </a:t>
            </a:r>
            <a:r>
              <a:rPr lang="nl-NL" i="1" dirty="0"/>
              <a:t>Gideon </a:t>
            </a:r>
            <a:r>
              <a:rPr lang="nl-NL" i="1" dirty="0" err="1"/>
              <a:t>Rosenblatt</a:t>
            </a:r>
            <a:r>
              <a:rPr lang="nl-NL" i="1" dirty="0"/>
              <a:t> (2010) </a:t>
            </a:r>
          </a:p>
        </p:txBody>
      </p:sp>
    </p:spTree>
    <p:extLst>
      <p:ext uri="{BB962C8B-B14F-4D97-AF65-F5344CB8AC3E}">
        <p14:creationId xmlns:p14="http://schemas.microsoft.com/office/powerpoint/2010/main" val="23823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368" y="316999"/>
            <a:ext cx="10515600" cy="1325563"/>
          </a:xfrm>
        </p:spPr>
        <p:txBody>
          <a:bodyPr/>
          <a:lstStyle/>
          <a:p>
            <a:r>
              <a:rPr lang="nl-NL" dirty="0" smtClean="0"/>
              <a:t>Engagement - </a:t>
            </a:r>
            <a:r>
              <a:rPr lang="nl-NL" sz="3600" i="1" dirty="0"/>
              <a:t>Beïnvloedingstechnieken van </a:t>
            </a:r>
            <a:r>
              <a:rPr lang="nl-NL" sz="3600" i="1" dirty="0" err="1"/>
              <a:t>Cialdini</a:t>
            </a:r>
            <a:endParaRPr lang="nl-NL" sz="3600" dirty="0"/>
          </a:p>
        </p:txBody>
      </p:sp>
      <p:sp>
        <p:nvSpPr>
          <p:cNvPr id="6" name="Titel 1"/>
          <p:cNvSpPr txBox="1">
            <a:spLocks/>
          </p:cNvSpPr>
          <p:nvPr/>
        </p:nvSpPr>
        <p:spPr bwMode="auto">
          <a:xfrm>
            <a:off x="902368" y="1318526"/>
            <a:ext cx="9332495"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dirty="0" smtClean="0"/>
              <a:t> </a:t>
            </a:r>
            <a:endParaRPr lang="nl-NL" dirty="0"/>
          </a:p>
        </p:txBody>
      </p:sp>
      <p:sp>
        <p:nvSpPr>
          <p:cNvPr id="7" name="Tijdelijke aanduiding voor inhoud 2"/>
          <p:cNvSpPr>
            <a:spLocks noGrp="1"/>
          </p:cNvSpPr>
          <p:nvPr>
            <p:ph idx="1"/>
          </p:nvPr>
        </p:nvSpPr>
        <p:spPr>
          <a:xfrm>
            <a:off x="902368" y="1642562"/>
            <a:ext cx="10707053" cy="4196765"/>
          </a:xfrm>
        </p:spPr>
        <p:txBody>
          <a:bodyPr>
            <a:normAutofit/>
          </a:bodyPr>
          <a:lstStyle/>
          <a:p>
            <a:pPr marL="0" indent="0">
              <a:buNone/>
            </a:pPr>
            <a:r>
              <a:rPr lang="nl-NL" i="1" dirty="0" err="1"/>
              <a:t>Cialdini</a:t>
            </a:r>
            <a:r>
              <a:rPr lang="nl-NL" i="1" dirty="0"/>
              <a:t> (2007) beschrijft zes basistechnieken om te kunnen beïnvloeden: </a:t>
            </a:r>
            <a:endParaRPr lang="nl-NL" i="1" dirty="0" smtClean="0"/>
          </a:p>
          <a:p>
            <a:r>
              <a:rPr lang="nl-NL" i="1" dirty="0" smtClean="0"/>
              <a:t>wederkerigheid</a:t>
            </a:r>
            <a:r>
              <a:rPr lang="nl-NL" i="1" dirty="0"/>
              <a:t>, </a:t>
            </a:r>
            <a:endParaRPr lang="nl-NL" i="1" dirty="0" smtClean="0"/>
          </a:p>
          <a:p>
            <a:r>
              <a:rPr lang="nl-NL" i="1" dirty="0" smtClean="0"/>
              <a:t>Consistentie</a:t>
            </a:r>
          </a:p>
          <a:p>
            <a:r>
              <a:rPr lang="nl-NL" i="1" dirty="0"/>
              <a:t>S</a:t>
            </a:r>
            <a:r>
              <a:rPr lang="nl-NL" i="1" dirty="0" smtClean="0"/>
              <a:t>ociale bewijs</a:t>
            </a:r>
          </a:p>
          <a:p>
            <a:r>
              <a:rPr lang="nl-NL" i="1" dirty="0" smtClean="0"/>
              <a:t>Sympathie</a:t>
            </a:r>
          </a:p>
          <a:p>
            <a:r>
              <a:rPr lang="nl-NL" i="1" dirty="0" smtClean="0"/>
              <a:t>Autoriteit</a:t>
            </a:r>
          </a:p>
          <a:p>
            <a:r>
              <a:rPr lang="nl-NL" i="1" dirty="0" smtClean="0"/>
              <a:t>Schaarste:</a:t>
            </a:r>
          </a:p>
          <a:p>
            <a:endParaRPr lang="nl-NL" dirty="0"/>
          </a:p>
        </p:txBody>
      </p:sp>
    </p:spTree>
    <p:extLst>
      <p:ext uri="{BB962C8B-B14F-4D97-AF65-F5344CB8AC3E}">
        <p14:creationId xmlns:p14="http://schemas.microsoft.com/office/powerpoint/2010/main" val="3604799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5849" y="1371600"/>
            <a:ext cx="4057980" cy="4608354"/>
          </a:xfrm>
        </p:spPr>
      </p:pic>
      <p:sp>
        <p:nvSpPr>
          <p:cNvPr id="5" name="Titel 1"/>
          <p:cNvSpPr>
            <a:spLocks noGrp="1"/>
          </p:cNvSpPr>
          <p:nvPr>
            <p:ph type="title"/>
          </p:nvPr>
        </p:nvSpPr>
        <p:spPr>
          <a:xfrm>
            <a:off x="920317" y="429172"/>
            <a:ext cx="9025172" cy="648072"/>
          </a:xfrm>
        </p:spPr>
        <p:txBody>
          <a:bodyPr/>
          <a:lstStyle/>
          <a:p>
            <a:r>
              <a:rPr lang="nl-NL" dirty="0" smtClean="0"/>
              <a:t>Overtuigingsprincipes </a:t>
            </a:r>
            <a:r>
              <a:rPr lang="nl-NL" dirty="0" err="1" smtClean="0"/>
              <a:t>Caldine</a:t>
            </a:r>
            <a:endParaRPr lang="nl-NL" dirty="0"/>
          </a:p>
        </p:txBody>
      </p:sp>
    </p:spTree>
    <p:extLst>
      <p:ext uri="{BB962C8B-B14F-4D97-AF65-F5344CB8AC3E}">
        <p14:creationId xmlns:p14="http://schemas.microsoft.com/office/powerpoint/2010/main" val="2300418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7DE6F1-65E5-4742-993C-166C160C650C}">
  <ds:schemaRefs>
    <ds:schemaRef ds:uri="http://schemas.microsoft.com/office/2006/metadata/properties"/>
    <ds:schemaRef ds:uri="http://www.w3.org/XML/1998/namespace"/>
    <ds:schemaRef ds:uri="http://purl.org/dc/terms/"/>
    <ds:schemaRef ds:uri="http://purl.org/dc/elements/1.1/"/>
    <ds:schemaRef ds:uri="http://purl.org/dc/dcmitype/"/>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47a28104-336f-447d-946e-e305ac2bcd47"/>
  </ds:schemaRefs>
</ds:datastoreItem>
</file>

<file path=customXml/itemProps2.xml><?xml version="1.0" encoding="utf-8"?>
<ds:datastoreItem xmlns:ds="http://schemas.openxmlformats.org/officeDocument/2006/customXml" ds:itemID="{5E0517EB-918A-4F91-B474-4547F2D83E5C}">
  <ds:schemaRefs>
    <ds:schemaRef ds:uri="http://schemas.microsoft.com/sharepoint/v3/contenttype/forms"/>
  </ds:schemaRefs>
</ds:datastoreItem>
</file>

<file path=customXml/itemProps3.xml><?xml version="1.0" encoding="utf-8"?>
<ds:datastoreItem xmlns:ds="http://schemas.openxmlformats.org/officeDocument/2006/customXml" ds:itemID="{EAD30053-6547-4A92-86C7-1C433FDEC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3475</TotalTime>
  <Words>650</Words>
  <Application>Microsoft Office PowerPoint</Application>
  <PresentationFormat>Breedbeeld</PresentationFormat>
  <Paragraphs>57</Paragraphs>
  <Slides>10</Slides>
  <Notes>4</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Wingdings</vt:lpstr>
      <vt:lpstr>Thema1</vt:lpstr>
      <vt:lpstr>Woensdag 11 maart - Engagement en branding</vt:lpstr>
      <vt:lpstr>Leerdoelen</vt:lpstr>
      <vt:lpstr>Branding</vt:lpstr>
      <vt:lpstr>Branding – WIJ ZIJN TILBURG</vt:lpstr>
      <vt:lpstr>Wat maakt branding succesvol?</vt:lpstr>
      <vt:lpstr>Zakelijke storytelling</vt:lpstr>
      <vt:lpstr>Online engagement</vt:lpstr>
      <vt:lpstr>Engagement - Beïnvloedingstechnieken van Cialdini</vt:lpstr>
      <vt:lpstr>Overtuigingsprincipes Caldine</vt:lpstr>
      <vt:lpstr>Onderzoeksopdracht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51</cp:revision>
  <dcterms:created xsi:type="dcterms:W3CDTF">2017-09-05T13:31:36Z</dcterms:created>
  <dcterms:modified xsi:type="dcterms:W3CDTF">2020-03-11T10:48:50Z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